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8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1416EE-D7ED-4395-AE19-A5099109EEDB}" v="8" dt="2024-09-04T17:38:17.79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1"/>
    <p:restoredTop sz="94607"/>
  </p:normalViewPr>
  <p:slideViewPr>
    <p:cSldViewPr>
      <p:cViewPr varScale="1">
        <p:scale>
          <a:sx n="78" d="100"/>
          <a:sy n="78" d="100"/>
        </p:scale>
        <p:origin x="1013" y="91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Stevens" userId="e61ad94b-5558-4995-8a40-c1c33e05a688" providerId="ADAL" clId="{451416EE-D7ED-4395-AE19-A5099109EEDB}"/>
    <pc:docChg chg="custSel modSld">
      <pc:chgData name="Kelly Stevens" userId="e61ad94b-5558-4995-8a40-c1c33e05a688" providerId="ADAL" clId="{451416EE-D7ED-4395-AE19-A5099109EEDB}" dt="2024-09-04T17:38:50.131" v="21" actId="1076"/>
      <pc:docMkLst>
        <pc:docMk/>
      </pc:docMkLst>
      <pc:sldChg chg="addSp delSp modSp mod">
        <pc:chgData name="Kelly Stevens" userId="e61ad94b-5558-4995-8a40-c1c33e05a688" providerId="ADAL" clId="{451416EE-D7ED-4395-AE19-A5099109EEDB}" dt="2024-09-04T17:38:50.131" v="21" actId="1076"/>
        <pc:sldMkLst>
          <pc:docMk/>
          <pc:sldMk cId="0" sldId="258"/>
        </pc:sldMkLst>
        <pc:spChg chg="mod">
          <ac:chgData name="Kelly Stevens" userId="e61ad94b-5558-4995-8a40-c1c33e05a688" providerId="ADAL" clId="{451416EE-D7ED-4395-AE19-A5099109EEDB}" dt="2024-09-04T17:38:42.127" v="18" actId="14100"/>
          <ac:spMkLst>
            <pc:docMk/>
            <pc:sldMk cId="0" sldId="258"/>
            <ac:spMk id="15" creationId="{103C0362-00B7-406C-6AE3-DC99AED08DDE}"/>
          </ac:spMkLst>
        </pc:spChg>
        <pc:spChg chg="add">
          <ac:chgData name="Kelly Stevens" userId="e61ad94b-5558-4995-8a40-c1c33e05a688" providerId="ADAL" clId="{451416EE-D7ED-4395-AE19-A5099109EEDB}" dt="2024-09-04T17:36:15.200" v="8"/>
          <ac:spMkLst>
            <pc:docMk/>
            <pc:sldMk cId="0" sldId="258"/>
            <ac:spMk id="20" creationId="{00D3FFE4-C45D-E1AA-A435-ECC71BBD92A9}"/>
          </ac:spMkLst>
        </pc:spChg>
        <pc:picChg chg="add del mod">
          <ac:chgData name="Kelly Stevens" userId="e61ad94b-5558-4995-8a40-c1c33e05a688" providerId="ADAL" clId="{451416EE-D7ED-4395-AE19-A5099109EEDB}" dt="2024-09-04T17:34:13.118" v="7" actId="478"/>
          <ac:picMkLst>
            <pc:docMk/>
            <pc:sldMk cId="0" sldId="258"/>
            <ac:picMk id="18" creationId="{1601D127-83C9-E96E-0578-15386D88AFA6}"/>
          </ac:picMkLst>
        </pc:picChg>
        <pc:picChg chg="del mod">
          <ac:chgData name="Kelly Stevens" userId="e61ad94b-5558-4995-8a40-c1c33e05a688" providerId="ADAL" clId="{451416EE-D7ED-4395-AE19-A5099109EEDB}" dt="2024-09-04T17:38:20.518" v="12" actId="478"/>
          <ac:picMkLst>
            <pc:docMk/>
            <pc:sldMk cId="0" sldId="258"/>
            <ac:picMk id="19" creationId="{25995D9A-15D6-4DE1-99AF-F8BCA9A65C80}"/>
          </ac:picMkLst>
        </pc:picChg>
        <pc:picChg chg="add mod">
          <ac:chgData name="Kelly Stevens" userId="e61ad94b-5558-4995-8a40-c1c33e05a688" providerId="ADAL" clId="{451416EE-D7ED-4395-AE19-A5099109EEDB}" dt="2024-09-04T17:38:50.131" v="21" actId="1076"/>
          <ac:picMkLst>
            <pc:docMk/>
            <pc:sldMk cId="0" sldId="258"/>
            <ac:picMk id="24" creationId="{9A5C70ED-9A7E-82A1-438E-46169BF7621B}"/>
          </ac:picMkLst>
        </pc:picChg>
        <pc:picChg chg="add mod">
          <ac:chgData name="Kelly Stevens" userId="e61ad94b-5558-4995-8a40-c1c33e05a688" providerId="ADAL" clId="{451416EE-D7ED-4395-AE19-A5099109EEDB}" dt="2024-09-04T17:33:31.629" v="2" actId="1076"/>
          <ac:picMkLst>
            <pc:docMk/>
            <pc:sldMk cId="0" sldId="258"/>
            <ac:picMk id="1026" creationId="{EE909569-EF08-00D7-97BD-63551AD366F2}"/>
          </ac:picMkLst>
        </pc:picChg>
      </pc:sldChg>
    </pc:docChg>
  </pc:docChgLst>
  <pc:docChgLst>
    <pc:chgData name="Kelly Stevens" userId="e61ad94b-5558-4995-8a40-c1c33e05a688" providerId="ADAL" clId="{8A9433F0-7877-4AA6-A1AE-D5C0F2FE6501}"/>
    <pc:docChg chg="custSel modSld">
      <pc:chgData name="Kelly Stevens" userId="e61ad94b-5558-4995-8a40-c1c33e05a688" providerId="ADAL" clId="{8A9433F0-7877-4AA6-A1AE-D5C0F2FE6501}" dt="2024-08-23T16:26:10.087" v="440" actId="1076"/>
      <pc:docMkLst>
        <pc:docMk/>
      </pc:docMkLst>
      <pc:sldChg chg="addSp delSp modSp mod">
        <pc:chgData name="Kelly Stevens" userId="e61ad94b-5558-4995-8a40-c1c33e05a688" providerId="ADAL" clId="{8A9433F0-7877-4AA6-A1AE-D5C0F2FE6501}" dt="2024-08-23T16:26:10.087" v="440" actId="1076"/>
        <pc:sldMkLst>
          <pc:docMk/>
          <pc:sldMk cId="0" sldId="258"/>
        </pc:sldMkLst>
        <pc:spChg chg="mod">
          <ac:chgData name="Kelly Stevens" userId="e61ad94b-5558-4995-8a40-c1c33e05a688" providerId="ADAL" clId="{8A9433F0-7877-4AA6-A1AE-D5C0F2FE6501}" dt="2024-08-23T16:25:59.692" v="439" actId="1076"/>
          <ac:spMkLst>
            <pc:docMk/>
            <pc:sldMk cId="0" sldId="258"/>
            <ac:spMk id="2" creationId="{00000000-0000-0000-0000-000000000000}"/>
          </ac:spMkLst>
        </pc:spChg>
        <pc:spChg chg="mod">
          <ac:chgData name="Kelly Stevens" userId="e61ad94b-5558-4995-8a40-c1c33e05a688" providerId="ADAL" clId="{8A9433F0-7877-4AA6-A1AE-D5C0F2FE6501}" dt="2024-08-23T16:24:39.390" v="423" actId="1076"/>
          <ac:spMkLst>
            <pc:docMk/>
            <pc:sldMk cId="0" sldId="258"/>
            <ac:spMk id="3" creationId="{7D390E65-3DB8-EEA8-186E-CB37696E5EFD}"/>
          </ac:spMkLst>
        </pc:spChg>
        <pc:spChg chg="mod">
          <ac:chgData name="Kelly Stevens" userId="e61ad94b-5558-4995-8a40-c1c33e05a688" providerId="ADAL" clId="{8A9433F0-7877-4AA6-A1AE-D5C0F2FE6501}" dt="2024-08-23T16:16:43.624" v="12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Kelly Stevens" userId="e61ad94b-5558-4995-8a40-c1c33e05a688" providerId="ADAL" clId="{8A9433F0-7877-4AA6-A1AE-D5C0F2FE6501}" dt="2024-08-23T16:26:10.087" v="440" actId="107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Kelly Stevens" userId="e61ad94b-5558-4995-8a40-c1c33e05a688" providerId="ADAL" clId="{8A9433F0-7877-4AA6-A1AE-D5C0F2FE6501}" dt="2024-08-23T16:25:19.748" v="432" actId="1076"/>
          <ac:spMkLst>
            <pc:docMk/>
            <pc:sldMk cId="0" sldId="258"/>
            <ac:spMk id="14" creationId="{00000000-0000-0000-0000-000000000000}"/>
          </ac:spMkLst>
        </pc:spChg>
        <pc:spChg chg="add mod">
          <ac:chgData name="Kelly Stevens" userId="e61ad94b-5558-4995-8a40-c1c33e05a688" providerId="ADAL" clId="{8A9433F0-7877-4AA6-A1AE-D5C0F2FE6501}" dt="2024-08-23T16:21:09.116" v="88" actId="1076"/>
          <ac:spMkLst>
            <pc:docMk/>
            <pc:sldMk cId="0" sldId="258"/>
            <ac:spMk id="29" creationId="{8C6DC990-4DF7-B9E6-4DAD-61170983674C}"/>
          </ac:spMkLst>
        </pc:spChg>
        <pc:spChg chg="add del mod">
          <ac:chgData name="Kelly Stevens" userId="e61ad94b-5558-4995-8a40-c1c33e05a688" providerId="ADAL" clId="{8A9433F0-7877-4AA6-A1AE-D5C0F2FE6501}" dt="2024-08-23T16:23:06.946" v="103"/>
          <ac:spMkLst>
            <pc:docMk/>
            <pc:sldMk cId="0" sldId="258"/>
            <ac:spMk id="30" creationId="{AC7EC01E-0C11-B3F2-4B2C-51AEE471367E}"/>
          </ac:spMkLst>
        </pc:spChg>
        <pc:spChg chg="add mod">
          <ac:chgData name="Kelly Stevens" userId="e61ad94b-5558-4995-8a40-c1c33e05a688" providerId="ADAL" clId="{8A9433F0-7877-4AA6-A1AE-D5C0F2FE6501}" dt="2024-08-23T16:25:24.025" v="433" actId="1076"/>
          <ac:spMkLst>
            <pc:docMk/>
            <pc:sldMk cId="0" sldId="258"/>
            <ac:spMk id="31" creationId="{1927945F-9984-7B30-7EE4-CCB08605D19A}"/>
          </ac:spMkLst>
        </pc:spChg>
        <pc:spChg chg="mod">
          <ac:chgData name="Kelly Stevens" userId="e61ad94b-5558-4995-8a40-c1c33e05a688" providerId="ADAL" clId="{8A9433F0-7877-4AA6-A1AE-D5C0F2FE6501}" dt="2024-08-23T16:25:38.867" v="438" actId="20577"/>
          <ac:spMkLst>
            <pc:docMk/>
            <pc:sldMk cId="0" sldId="258"/>
            <ac:spMk id="39" creationId="{6CEA9C10-7834-20CF-33D4-F2C2C754E644}"/>
          </ac:spMkLst>
        </pc:spChg>
        <pc:grpChg chg="mod">
          <ac:chgData name="Kelly Stevens" userId="e61ad94b-5558-4995-8a40-c1c33e05a688" providerId="ADAL" clId="{8A9433F0-7877-4AA6-A1AE-D5C0F2FE6501}" dt="2024-08-23T16:15:24.284" v="3" actId="1076"/>
          <ac:grpSpMkLst>
            <pc:docMk/>
            <pc:sldMk cId="0" sldId="258"/>
            <ac:grpSpMk id="7" creationId="{00000000-0000-0000-0000-000000000000}"/>
          </ac:grpSpMkLst>
        </pc:grpChg>
        <pc:picChg chg="mod">
          <ac:chgData name="Kelly Stevens" userId="e61ad94b-5558-4995-8a40-c1c33e05a688" providerId="ADAL" clId="{8A9433F0-7877-4AA6-A1AE-D5C0F2FE6501}" dt="2024-08-23T16:16:01.577" v="10" actId="14100"/>
          <ac:picMkLst>
            <pc:docMk/>
            <pc:sldMk cId="0" sldId="258"/>
            <ac:picMk id="8" creationId="{00000000-0000-0000-0000-000000000000}"/>
          </ac:picMkLst>
        </pc:picChg>
        <pc:picChg chg="mod">
          <ac:chgData name="Kelly Stevens" userId="e61ad94b-5558-4995-8a40-c1c33e05a688" providerId="ADAL" clId="{8A9433F0-7877-4AA6-A1AE-D5C0F2FE6501}" dt="2024-08-23T16:16:12.008" v="11" actId="14100"/>
          <ac:picMkLst>
            <pc:docMk/>
            <pc:sldMk cId="0" sldId="258"/>
            <ac:picMk id="9" creationId="{00000000-0000-0000-0000-000000000000}"/>
          </ac:picMkLst>
        </pc:picChg>
        <pc:picChg chg="mod">
          <ac:chgData name="Kelly Stevens" userId="e61ad94b-5558-4995-8a40-c1c33e05a688" providerId="ADAL" clId="{8A9433F0-7877-4AA6-A1AE-D5C0F2FE6501}" dt="2024-08-23T16:15:53.737" v="9" actId="1076"/>
          <ac:picMkLst>
            <pc:docMk/>
            <pc:sldMk cId="0" sldId="258"/>
            <ac:picMk id="10" creationId="{00000000-0000-0000-0000-000000000000}"/>
          </ac:picMkLst>
        </pc:picChg>
        <pc:picChg chg="mod">
          <ac:chgData name="Kelly Stevens" userId="e61ad94b-5558-4995-8a40-c1c33e05a688" providerId="ADAL" clId="{8A9433F0-7877-4AA6-A1AE-D5C0F2FE6501}" dt="2024-08-23T16:24:43.196" v="424" actId="1076"/>
          <ac:picMkLst>
            <pc:docMk/>
            <pc:sldMk cId="0" sldId="258"/>
            <ac:picMk id="16" creationId="{8FB4C160-DE7A-33B2-4CA3-D2DCB309C720}"/>
          </ac:picMkLst>
        </pc:picChg>
        <pc:picChg chg="mod">
          <ac:chgData name="Kelly Stevens" userId="e61ad94b-5558-4995-8a40-c1c33e05a688" providerId="ADAL" clId="{8A9433F0-7877-4AA6-A1AE-D5C0F2FE6501}" dt="2024-08-23T16:16:55.225" v="16" actId="1076"/>
          <ac:picMkLst>
            <pc:docMk/>
            <pc:sldMk cId="0" sldId="258"/>
            <ac:picMk id="19" creationId="{25995D9A-15D6-4DE1-99AF-F8BCA9A65C80}"/>
          </ac:picMkLst>
        </pc:picChg>
        <pc:picChg chg="add del mod">
          <ac:chgData name="Kelly Stevens" userId="e61ad94b-5558-4995-8a40-c1c33e05a688" providerId="ADAL" clId="{8A9433F0-7877-4AA6-A1AE-D5C0F2FE6501}" dt="2024-08-23T16:15:27.825" v="4" actId="478"/>
          <ac:picMkLst>
            <pc:docMk/>
            <pc:sldMk cId="0" sldId="258"/>
            <ac:picMk id="28" creationId="{83A9F4CD-5980-738B-9228-BCAAB3DA022E}"/>
          </ac:picMkLst>
        </pc:picChg>
        <pc:picChg chg="mod">
          <ac:chgData name="Kelly Stevens" userId="e61ad94b-5558-4995-8a40-c1c33e05a688" providerId="ADAL" clId="{8A9433F0-7877-4AA6-A1AE-D5C0F2FE6501}" dt="2024-08-23T16:25:31.426" v="434" actId="1076"/>
          <ac:picMkLst>
            <pc:docMk/>
            <pc:sldMk cId="0" sldId="258"/>
            <ac:picMk id="38" creationId="{5F5E6C51-A018-654D-6EDB-75A94A995085}"/>
          </ac:picMkLst>
        </pc:picChg>
        <pc:picChg chg="mod">
          <ac:chgData name="Kelly Stevens" userId="e61ad94b-5558-4995-8a40-c1c33e05a688" providerId="ADAL" clId="{8A9433F0-7877-4AA6-A1AE-D5C0F2FE6501}" dt="2024-08-23T16:16:48.963" v="13" actId="1076"/>
          <ac:picMkLst>
            <pc:docMk/>
            <pc:sldMk cId="0" sldId="258"/>
            <ac:picMk id="52" creationId="{A0F1E16F-646D-4945-DE04-D79E215E2E6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C1FF2F-EEA6-4EBA-A412-3BA612285C57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8BD0B1-9CFF-4EA8-80C3-4D9B85292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17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8BD0B1-9CFF-4EA8-80C3-4D9B85292E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397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6697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6697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6697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006697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" y="0"/>
            <a:ext cx="7772400" cy="175260"/>
          </a:xfrm>
          <a:custGeom>
            <a:avLst/>
            <a:gdLst/>
            <a:ahLst/>
            <a:cxnLst/>
            <a:rect l="l" t="t" r="r" b="b"/>
            <a:pathLst>
              <a:path w="7772400" h="175260">
                <a:moveTo>
                  <a:pt x="0" y="0"/>
                </a:moveTo>
                <a:lnTo>
                  <a:pt x="7772324" y="0"/>
                </a:lnTo>
                <a:lnTo>
                  <a:pt x="7772324" y="174899"/>
                </a:lnTo>
                <a:lnTo>
                  <a:pt x="0" y="174899"/>
                </a:lnTo>
                <a:lnTo>
                  <a:pt x="0" y="0"/>
                </a:lnTo>
                <a:close/>
              </a:path>
            </a:pathLst>
          </a:custGeom>
          <a:solidFill>
            <a:srgbClr val="0066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9200" y="319251"/>
            <a:ext cx="270637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006697"/>
                </a:solidFill>
                <a:latin typeface="Arial Narrow"/>
                <a:cs typeface="Arial Narrow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hyperlink" Target="https://rises.research.ucf.edu/nsf-civic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2246" y="1591611"/>
            <a:ext cx="4523834" cy="16748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Narrow"/>
                <a:cs typeface="Arial Narrow"/>
              </a:rPr>
              <a:t>Project</a:t>
            </a:r>
            <a:r>
              <a:rPr sz="2000" spc="55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Challenge</a:t>
            </a:r>
            <a:endParaRPr lang="en-US" sz="10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12700" marR="5080"/>
            <a:r>
              <a:rPr lang="en-US" sz="1100" dirty="0">
                <a:effectLst/>
                <a:latin typeface="+mn-lt"/>
                <a:ea typeface="Times New Roman" panose="02020603050405020304" pitchFamily="18" charset="0"/>
              </a:rPr>
              <a:t>The City of Orlando has identified a recurring need for equitable resilience </a:t>
            </a:r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to enhance Orlando’s ability to deliver efficient and secure public services, such as reliable electricity and internet connectivity. </a:t>
            </a:r>
            <a:r>
              <a:rPr lang="en-US" sz="1100" dirty="0">
                <a:solidFill>
                  <a:srgbClr val="000000"/>
                </a:solidFill>
                <a:latin typeface="+mn-lt"/>
                <a:ea typeface="Times New Roman" panose="02020603050405020304" pitchFamily="18" charset="0"/>
              </a:rPr>
              <a:t>C</a:t>
            </a:r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limate </a:t>
            </a:r>
            <a:r>
              <a:rPr lang="en-US" sz="1100" dirty="0">
                <a:effectLst/>
                <a:latin typeface="+mn-lt"/>
                <a:ea typeface="Times New Roman" panose="02020603050405020304" pitchFamily="18" charset="0"/>
              </a:rPr>
              <a:t>change is exacerbating the frequency and severity of extreme weather events that disproportionately impact historically marginalized communities. </a:t>
            </a:r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The Resilience, Education, and Advocacy Center for Hazard preparedness, or REACH hub designed in this project will provide pre- and post-disaster necessities and connectivity and serve as hands-on STEM education centers during non-emergency times.</a:t>
            </a:r>
            <a:endParaRPr lang="en-US" sz="11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49199" y="319251"/>
            <a:ext cx="4526725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400" dirty="0"/>
              <a:t>Reimagining</a:t>
            </a:r>
            <a:r>
              <a:rPr lang="en-US" sz="2400" spc="-5" dirty="0"/>
              <a:t> </a:t>
            </a:r>
            <a:r>
              <a:rPr lang="en-US" sz="2400" dirty="0"/>
              <a:t>Urban Resilience</a:t>
            </a:r>
            <a:r>
              <a:rPr lang="en-US" sz="2400" spc="-5" dirty="0"/>
              <a:t> </a:t>
            </a:r>
            <a:r>
              <a:rPr lang="en-US" sz="2400" dirty="0"/>
              <a:t>and Education Hubs Using </a:t>
            </a:r>
            <a:r>
              <a:rPr lang="en-US" sz="2400" spc="-50" dirty="0"/>
              <a:t>a </a:t>
            </a:r>
            <a:r>
              <a:rPr lang="en-US" sz="2400" spc="-10" dirty="0"/>
              <a:t>Community-</a:t>
            </a:r>
            <a:r>
              <a:rPr lang="en-US" sz="2400" dirty="0"/>
              <a:t>Engaged, Equity-Centered</a:t>
            </a:r>
            <a:r>
              <a:rPr lang="en-US" sz="2400" spc="10" dirty="0"/>
              <a:t> </a:t>
            </a:r>
            <a:r>
              <a:rPr lang="en-US" sz="2400" spc="-10" dirty="0"/>
              <a:t>Approach</a:t>
            </a:r>
            <a:endParaRPr sz="2400" spc="-10" dirty="0"/>
          </a:p>
        </p:txBody>
      </p:sp>
      <p:sp>
        <p:nvSpPr>
          <p:cNvPr id="5" name="object 5"/>
          <p:cNvSpPr/>
          <p:nvPr/>
        </p:nvSpPr>
        <p:spPr>
          <a:xfrm>
            <a:off x="4995146" y="0"/>
            <a:ext cx="2777254" cy="9366250"/>
          </a:xfrm>
          <a:custGeom>
            <a:avLst/>
            <a:gdLst/>
            <a:ahLst/>
            <a:cxnLst/>
            <a:rect l="l" t="t" r="r" b="b"/>
            <a:pathLst>
              <a:path w="2734945" h="9366250">
                <a:moveTo>
                  <a:pt x="0" y="9365699"/>
                </a:moveTo>
                <a:lnTo>
                  <a:pt x="2734424" y="9365699"/>
                </a:lnTo>
                <a:lnTo>
                  <a:pt x="2734424" y="0"/>
                </a:lnTo>
                <a:lnTo>
                  <a:pt x="0" y="0"/>
                </a:lnTo>
                <a:lnTo>
                  <a:pt x="0" y="9365699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149209" y="1300981"/>
            <a:ext cx="2758515" cy="12413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US" sz="1600" b="1" spc="60" dirty="0">
                <a:solidFill>
                  <a:srgbClr val="006697"/>
                </a:solidFill>
                <a:latin typeface="Arial Narrow"/>
                <a:cs typeface="Arial Narrow"/>
              </a:rPr>
              <a:t>Pilot Location: Orlando, FL</a:t>
            </a:r>
            <a:endParaRPr lang="en-US" sz="1600" dirty="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1600" b="1" spc="-45" dirty="0">
                <a:solidFill>
                  <a:srgbClr val="595959"/>
                </a:solidFill>
                <a:latin typeface="Arial Narrow"/>
                <a:cs typeface="Arial Narrow"/>
              </a:rPr>
              <a:t>NSF</a:t>
            </a:r>
            <a:r>
              <a:rPr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 </a:t>
            </a:r>
            <a:r>
              <a:rPr sz="1600" b="1" dirty="0">
                <a:solidFill>
                  <a:srgbClr val="595959"/>
                </a:solidFill>
                <a:latin typeface="Arial Narrow"/>
                <a:cs typeface="Arial Narrow"/>
              </a:rPr>
              <a:t>Award</a:t>
            </a:r>
            <a:r>
              <a:rPr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 </a:t>
            </a:r>
            <a:r>
              <a:rPr sz="1600" b="1" dirty="0">
                <a:solidFill>
                  <a:srgbClr val="595959"/>
                </a:solidFill>
                <a:latin typeface="Arial Narrow"/>
                <a:cs typeface="Arial Narrow"/>
              </a:rPr>
              <a:t>ID:</a:t>
            </a:r>
            <a:r>
              <a:rPr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 </a:t>
            </a:r>
            <a:r>
              <a:rPr lang="en-US" sz="1600" b="1" dirty="0">
                <a:solidFill>
                  <a:srgbClr val="595959"/>
                </a:solidFill>
                <a:latin typeface="Arial Narrow"/>
              </a:rPr>
              <a:t>2321572</a:t>
            </a:r>
            <a:endParaRPr sz="1600" b="1" dirty="0">
              <a:solidFill>
                <a:srgbClr val="595959"/>
              </a:solidFill>
              <a:latin typeface="Arial Narrow"/>
            </a:endParaRPr>
          </a:p>
          <a:p>
            <a:pPr marL="12700" marR="247015">
              <a:lnSpc>
                <a:spcPct val="100000"/>
              </a:lnSpc>
            </a:pPr>
            <a:r>
              <a:rPr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PI:</a:t>
            </a:r>
            <a:r>
              <a:rPr lang="en-US"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 Kelly A. Stevens, </a:t>
            </a:r>
          </a:p>
          <a:p>
            <a:pPr marL="12700" marR="247015">
              <a:lnSpc>
                <a:spcPct val="100000"/>
              </a:lnSpc>
            </a:pPr>
            <a:r>
              <a:rPr lang="en-US" sz="1600" b="1" spc="50" dirty="0">
                <a:solidFill>
                  <a:srgbClr val="595959"/>
                </a:solidFill>
                <a:latin typeface="Arial Narrow"/>
                <a:cs typeface="Arial Narrow"/>
              </a:rPr>
              <a:t>University of Central Florida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7726172"/>
            <a:ext cx="7772400" cy="2332228"/>
            <a:chOff x="0" y="7726257"/>
            <a:chExt cx="7772400" cy="2332228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36790" y="8726696"/>
              <a:ext cx="672747" cy="6390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64529" y="8769478"/>
              <a:ext cx="672747" cy="5962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46423" y="7726257"/>
              <a:ext cx="2188199" cy="123085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9365700"/>
              <a:ext cx="7772400" cy="692785"/>
            </a:xfrm>
            <a:custGeom>
              <a:avLst/>
              <a:gdLst/>
              <a:ahLst/>
              <a:cxnLst/>
              <a:rect l="l" t="t" r="r" b="b"/>
              <a:pathLst>
                <a:path w="7772400" h="692784">
                  <a:moveTo>
                    <a:pt x="0" y="0"/>
                  </a:moveTo>
                  <a:lnTo>
                    <a:pt x="7772399" y="0"/>
                  </a:lnTo>
                  <a:lnTo>
                    <a:pt x="7772399" y="692699"/>
                  </a:lnTo>
                  <a:lnTo>
                    <a:pt x="0" y="6926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9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2613627" y="9562127"/>
            <a:ext cx="3401312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dirty="0">
                <a:solidFill>
                  <a:srgbClr val="FFFFFF"/>
                </a:solidFill>
                <a:latin typeface="Arial Narrow"/>
                <a:cs typeface="Arial Narrow"/>
              </a:rPr>
              <a:t>2022</a:t>
            </a:r>
            <a:r>
              <a:rPr sz="1700" spc="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00" dirty="0">
                <a:solidFill>
                  <a:srgbClr val="FFFFFF"/>
                </a:solidFill>
                <a:latin typeface="Arial Narrow"/>
                <a:cs typeface="Arial Narrow"/>
              </a:rPr>
              <a:t>Civic</a:t>
            </a:r>
            <a:r>
              <a:rPr sz="1700" spc="50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Narrow"/>
                <a:cs typeface="Arial Narrow"/>
              </a:rPr>
              <a:t>Innovation</a:t>
            </a:r>
            <a:r>
              <a:rPr sz="1700" spc="45" dirty="0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Arial Narrow"/>
                <a:cs typeface="Arial Narrow"/>
              </a:rPr>
              <a:t>Challenge</a:t>
            </a:r>
            <a:endParaRPr sz="1700" dirty="0">
              <a:latin typeface="Arial Narrow"/>
              <a:cs typeface="Arial Narrow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2246" y="4387775"/>
            <a:ext cx="117157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Narrow"/>
                <a:cs typeface="Arial Narrow"/>
              </a:rPr>
              <a:t>Pilot</a:t>
            </a:r>
            <a:r>
              <a:rPr sz="2000" spc="140" dirty="0">
                <a:latin typeface="Arial Narrow"/>
                <a:cs typeface="Arial Narrow"/>
              </a:rPr>
              <a:t> </a:t>
            </a:r>
            <a:r>
              <a:rPr sz="2000" spc="-10" dirty="0">
                <a:latin typeface="Arial Narrow"/>
                <a:cs typeface="Arial Narrow"/>
              </a:rPr>
              <a:t>Vision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4866" y="4709195"/>
            <a:ext cx="4236085" cy="702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120" marR="5080" indent="-31305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25120" algn="l"/>
                <a:tab pos="325755" algn="l"/>
              </a:tabLst>
            </a:pPr>
            <a:r>
              <a:rPr lang="en-US" sz="1100" dirty="0">
                <a:latin typeface="Calibri"/>
                <a:cs typeface="Calibri"/>
              </a:rPr>
              <a:t>Build 1 pilot REACH hub using design from NSF CIVIC Stage 1 below.</a:t>
            </a:r>
          </a:p>
          <a:p>
            <a:pPr marL="325120" marR="5080" indent="-31305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25120" algn="l"/>
                <a:tab pos="325755" algn="l"/>
              </a:tabLst>
            </a:pPr>
            <a:r>
              <a:rPr lang="en-US" sz="1100" dirty="0">
                <a:latin typeface="Calibri"/>
                <a:cs typeface="Calibri"/>
              </a:rPr>
              <a:t>Conduct 4 test-run demonstrations at 2 community partner locations: Boys &amp; Girls Clubs of Central Florida Levy-Hughes Clubhouse and one other location during “blue” and “gray” skies.</a:t>
            </a:r>
            <a:endParaRPr sz="1100" dirty="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995146" y="4145211"/>
            <a:ext cx="2719119" cy="15517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600" b="1" dirty="0">
                <a:solidFill>
                  <a:srgbClr val="006697"/>
                </a:solidFill>
                <a:latin typeface="Arial Narrow"/>
                <a:cs typeface="Arial Narrow"/>
              </a:rPr>
              <a:t>Core </a:t>
            </a:r>
            <a:r>
              <a:rPr sz="1600" b="1" dirty="0">
                <a:solidFill>
                  <a:srgbClr val="006697"/>
                </a:solidFill>
                <a:latin typeface="Arial Narrow"/>
                <a:cs typeface="Arial Narrow"/>
              </a:rPr>
              <a:t>Civic</a:t>
            </a:r>
            <a:r>
              <a:rPr sz="1600" b="1" spc="70" dirty="0">
                <a:solidFill>
                  <a:srgbClr val="006697"/>
                </a:solidFill>
                <a:latin typeface="Arial Narrow"/>
                <a:cs typeface="Arial Narrow"/>
              </a:rPr>
              <a:t> </a:t>
            </a:r>
            <a:r>
              <a:rPr sz="1600" b="1" spc="-10" dirty="0">
                <a:solidFill>
                  <a:srgbClr val="006697"/>
                </a:solidFill>
                <a:latin typeface="Arial Narrow"/>
                <a:cs typeface="Arial Narrow"/>
              </a:rPr>
              <a:t>Partners:</a:t>
            </a:r>
            <a:endParaRPr sz="1600" dirty="0">
              <a:latin typeface="Arial Narrow"/>
              <a:cs typeface="Arial Narrow"/>
            </a:endParaRPr>
          </a:p>
          <a:p>
            <a:pPr marL="469265" indent="-351155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dirty="0">
                <a:solidFill>
                  <a:srgbClr val="666666"/>
                </a:solidFill>
                <a:latin typeface="Arial Narrow"/>
                <a:cs typeface="Arial Narrow"/>
              </a:rPr>
              <a:t>C</a:t>
            </a: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ity of Orlando (M. Hess)</a:t>
            </a:r>
          </a:p>
          <a:p>
            <a:pPr marL="469265" indent="-351155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U.S. Green Building Council (I. </a:t>
            </a:r>
            <a:r>
              <a:rPr lang="en-US" sz="1400" b="1" dirty="0" err="1">
                <a:solidFill>
                  <a:srgbClr val="666666"/>
                </a:solidFill>
                <a:latin typeface="Arial Narrow"/>
                <a:cs typeface="Arial Narrow"/>
              </a:rPr>
              <a:t>Lahiff</a:t>
            </a: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)</a:t>
            </a:r>
            <a:endParaRPr sz="1400" dirty="0">
              <a:latin typeface="Arial Narrow"/>
              <a:cs typeface="Arial Narrow"/>
            </a:endParaRPr>
          </a:p>
          <a:p>
            <a:pPr marL="469265" indent="-351155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Boys &amp; Girls Clubs of Central Florida Levy-Hughes Clubhouse</a:t>
            </a:r>
          </a:p>
          <a:p>
            <a:pPr marL="469265" indent="-351155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lang="en-US" sz="1400" b="1" dirty="0" err="1">
                <a:solidFill>
                  <a:srgbClr val="666666"/>
                </a:solidFill>
                <a:latin typeface="Arial Narrow"/>
                <a:cs typeface="Arial Narrow"/>
              </a:rPr>
              <a:t>Hebni</a:t>
            </a: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 Nutrition Consultants</a:t>
            </a:r>
            <a:endParaRPr sz="1400" dirty="0">
              <a:latin typeface="Arial Narrow"/>
              <a:cs typeface="Arial Narrow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957210" y="5699310"/>
            <a:ext cx="2681234" cy="21980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006697"/>
                </a:solidFill>
                <a:latin typeface="Arial Narrow"/>
                <a:cs typeface="Arial Narrow"/>
              </a:rPr>
              <a:t>Research</a:t>
            </a:r>
            <a:r>
              <a:rPr sz="1600" b="1" spc="155" dirty="0">
                <a:solidFill>
                  <a:srgbClr val="006697"/>
                </a:solidFill>
                <a:latin typeface="Arial Narrow"/>
                <a:cs typeface="Arial Narrow"/>
              </a:rPr>
              <a:t> </a:t>
            </a:r>
            <a:r>
              <a:rPr sz="1600" b="1" spc="-10" dirty="0">
                <a:solidFill>
                  <a:srgbClr val="006697"/>
                </a:solidFill>
                <a:latin typeface="Arial Narrow"/>
                <a:cs typeface="Arial Narrow"/>
              </a:rPr>
              <a:t>Partners:</a:t>
            </a:r>
            <a:endParaRPr sz="1600" dirty="0">
              <a:latin typeface="Arial Narrow"/>
              <a:cs typeface="Arial Narrow"/>
            </a:endParaRPr>
          </a:p>
          <a:p>
            <a:pPr marL="469265" indent="-351155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UCF: School of Public Administration (K. Stevens, Y. Ge, C. </a:t>
            </a:r>
            <a:r>
              <a:rPr lang="en-US" sz="1400" b="1" dirty="0" err="1">
                <a:solidFill>
                  <a:srgbClr val="666666"/>
                </a:solidFill>
                <a:latin typeface="Arial Narrow"/>
                <a:cs typeface="Arial Narrow"/>
              </a:rPr>
              <a:t>Emrich</a:t>
            </a:r>
            <a:r>
              <a:rPr lang="en-US" sz="1400" b="1" dirty="0">
                <a:solidFill>
                  <a:srgbClr val="666666"/>
                </a:solidFill>
                <a:latin typeface="Arial Narrow"/>
                <a:cs typeface="Arial Narrow"/>
              </a:rPr>
              <a:t>, M. Concha), Electrical and Computer Engineering (Z. Qu), Learning Sciences and Educational Research (L. T. Marsh), Computer Science (L. Wang), Materials Science (K. Davis)</a:t>
            </a:r>
            <a:endParaRPr sz="1400" dirty="0">
              <a:latin typeface="Arial Narrow"/>
              <a:cs typeface="Arial Narrow"/>
            </a:endParaRPr>
          </a:p>
        </p:txBody>
      </p:sp>
      <p:pic>
        <p:nvPicPr>
          <p:cNvPr id="34" name="Picture 33" descr="Logo, company name&#10;&#10;Description automatically generated">
            <a:extLst>
              <a:ext uri="{FF2B5EF4-FFF2-40B4-BE49-F238E27FC236}">
                <a16:creationId xmlns:a16="http://schemas.microsoft.com/office/drawing/2014/main" id="{04CCA78B-6D0C-3F7F-DC47-08D0D6BE3F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67" y="174953"/>
            <a:ext cx="2556023" cy="10279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pic>
        <p:nvPicPr>
          <p:cNvPr id="38" name="Picture 37" descr="A group of people standing outside a building&#10;&#10;Description automatically generated with low confidence">
            <a:extLst>
              <a:ext uri="{FF2B5EF4-FFF2-40B4-BE49-F238E27FC236}">
                <a16:creationId xmlns:a16="http://schemas.microsoft.com/office/drawing/2014/main" id="{5F5E6C51-A018-654D-6EDB-75A94A9950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75" y="5497379"/>
            <a:ext cx="4107906" cy="227327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6CEA9C10-7834-20CF-33D4-F2C2C754E644}"/>
              </a:ext>
            </a:extLst>
          </p:cNvPr>
          <p:cNvSpPr txBox="1"/>
          <p:nvPr/>
        </p:nvSpPr>
        <p:spPr>
          <a:xfrm>
            <a:off x="232833" y="7731852"/>
            <a:ext cx="46237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i="1" dirty="0">
                <a:latin typeface="+mn-lt"/>
              </a:rPr>
              <a:t>REACH hub design: Portable, solar powered hub with device charging, broadband internet, display screens, hazard and STEM learning stations, freezer, refrigerator, and inflatable cooling tent using hybrid AC/DC power distribution system.</a:t>
            </a:r>
          </a:p>
        </p:txBody>
      </p:sp>
      <p:pic>
        <p:nvPicPr>
          <p:cNvPr id="52" name="Picture 51" descr="Text, logo, company name&#10;&#10;Description automatically generated">
            <a:extLst>
              <a:ext uri="{FF2B5EF4-FFF2-40B4-BE49-F238E27FC236}">
                <a16:creationId xmlns:a16="http://schemas.microsoft.com/office/drawing/2014/main" id="{A0F1E16F-646D-4945-DE04-D79E215E2E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076" y="2672279"/>
            <a:ext cx="2437258" cy="1356740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7D390E65-3DB8-EEA8-186E-CB37696E5EFD}"/>
              </a:ext>
            </a:extLst>
          </p:cNvPr>
          <p:cNvSpPr txBox="1"/>
          <p:nvPr/>
        </p:nvSpPr>
        <p:spPr>
          <a:xfrm>
            <a:off x="333916" y="8501293"/>
            <a:ext cx="3034413" cy="8284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Arial Narrow"/>
                <a:cs typeface="Arial Narrow"/>
              </a:rPr>
              <a:t>More Information</a:t>
            </a:r>
            <a:endParaRPr lang="en-US" sz="10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12700" marR="5080"/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Visit our project website: </a:t>
            </a:r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hlinkClick r:id="rId9"/>
              </a:rPr>
              <a:t>https://rises.research.ucf.edu/nsf-civic/</a:t>
            </a:r>
            <a:endParaRPr lang="en-US" sz="11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700" marR="5080"/>
            <a:r>
              <a:rPr lang="en-US" sz="11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Or contact Kelly Stevens, at Kelly.Stevens@ucf.edu</a:t>
            </a:r>
            <a:endParaRPr lang="en-US" sz="1100" dirty="0">
              <a:solidFill>
                <a:srgbClr val="00000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16" name="Picture 15" descr="A qr code with a few black squares&#10;&#10;Description automatically generated">
            <a:extLst>
              <a:ext uri="{FF2B5EF4-FFF2-40B4-BE49-F238E27FC236}">
                <a16:creationId xmlns:a16="http://schemas.microsoft.com/office/drawing/2014/main" id="{8FB4C160-DE7A-33B2-4CA3-D2DCB309C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656" y="8408042"/>
            <a:ext cx="939628" cy="93962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03C0362-00B7-406C-6AE3-DC99AED08DDE}"/>
              </a:ext>
            </a:extLst>
          </p:cNvPr>
          <p:cNvSpPr/>
          <p:nvPr/>
        </p:nvSpPr>
        <p:spPr>
          <a:xfrm>
            <a:off x="6172200" y="3371610"/>
            <a:ext cx="1262422" cy="686966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8C6DC990-4DF7-B9E6-4DAD-61170983674C}"/>
              </a:ext>
            </a:extLst>
          </p:cNvPr>
          <p:cNvSpPr txBox="1"/>
          <p:nvPr/>
        </p:nvSpPr>
        <p:spPr>
          <a:xfrm>
            <a:off x="232833" y="3318662"/>
            <a:ext cx="236809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000" dirty="0">
                <a:latin typeface="Arial Narrow"/>
                <a:cs typeface="Arial Narrow"/>
              </a:rPr>
              <a:t>Research Questions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31" name="object 14">
            <a:extLst>
              <a:ext uri="{FF2B5EF4-FFF2-40B4-BE49-F238E27FC236}">
                <a16:creationId xmlns:a16="http://schemas.microsoft.com/office/drawing/2014/main" id="{1927945F-9984-7B30-7EE4-CCB08605D19A}"/>
              </a:ext>
            </a:extLst>
          </p:cNvPr>
          <p:cNvSpPr txBox="1"/>
          <p:nvPr/>
        </p:nvSpPr>
        <p:spPr>
          <a:xfrm>
            <a:off x="311464" y="3631748"/>
            <a:ext cx="4236085" cy="7027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5120" marR="5080" indent="-31305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25120" algn="l"/>
                <a:tab pos="325755" algn="l"/>
              </a:tabLst>
            </a:pPr>
            <a:r>
              <a:rPr lang="en-US" sz="1100" dirty="0">
                <a:latin typeface="Calibri"/>
                <a:cs typeface="Calibri"/>
              </a:rPr>
              <a:t>What are the benefits of a localized resilience hub for historically marginalized community members?</a:t>
            </a:r>
          </a:p>
          <a:p>
            <a:pPr marL="325120" marR="5080" indent="-313055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25120" algn="l"/>
                <a:tab pos="325755" algn="l"/>
              </a:tabLst>
            </a:pPr>
            <a:r>
              <a:rPr lang="en-US" sz="1100" dirty="0">
                <a:latin typeface="Calibri"/>
                <a:cs typeface="Calibri"/>
              </a:rPr>
              <a:t>What are the key attributes of a portable, scalable, and modular hub design so it can easily be used by the community?</a:t>
            </a:r>
            <a:endParaRPr sz="1100" dirty="0">
              <a:latin typeface="Calibri"/>
              <a:cs typeface="Calibri"/>
            </a:endParaRPr>
          </a:p>
        </p:txBody>
      </p:sp>
      <p:pic>
        <p:nvPicPr>
          <p:cNvPr id="24" name="Picture 23" descr="A colorful text on a black background&#10;&#10;Description automatically generated">
            <a:extLst>
              <a:ext uri="{FF2B5EF4-FFF2-40B4-BE49-F238E27FC236}">
                <a16:creationId xmlns:a16="http://schemas.microsoft.com/office/drawing/2014/main" id="{9A5C70ED-9A7E-82A1-438E-46169BF762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3241" y="3325972"/>
            <a:ext cx="1329397" cy="6646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97A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393</Words>
  <Application>Microsoft Office PowerPoint</Application>
  <PresentationFormat>Custom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 Narrow</vt:lpstr>
      <vt:lpstr>Calibri</vt:lpstr>
      <vt:lpstr>Office Theme</vt:lpstr>
      <vt:lpstr>Reimagining Urban Resilience and Education Hubs Using a Community-Engaged, Equity-Centered Approach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CIVIC 2022 Video and 1-Pager Guidelines</dc:title>
  <dc:creator>Kelly Stevens</dc:creator>
  <cp:lastModifiedBy>Kelly Stevens</cp:lastModifiedBy>
  <cp:revision>4</cp:revision>
  <dcterms:created xsi:type="dcterms:W3CDTF">2023-03-14T19:21:31Z</dcterms:created>
  <dcterms:modified xsi:type="dcterms:W3CDTF">2024-09-04T17:38:55Z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